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47" r:id="rId1"/>
  </p:sldMasterIdLst>
  <p:notesMasterIdLst>
    <p:notesMasterId r:id="rId11"/>
  </p:notesMasterIdLst>
  <p:sldIdLst>
    <p:sldId id="256" r:id="rId2"/>
    <p:sldId id="261" r:id="rId3"/>
    <p:sldId id="276" r:id="rId4"/>
    <p:sldId id="277" r:id="rId5"/>
    <p:sldId id="278" r:id="rId6"/>
    <p:sldId id="282" r:id="rId7"/>
    <p:sldId id="283" r:id="rId8"/>
    <p:sldId id="281" r:id="rId9"/>
    <p:sldId id="280" r:id="rId10"/>
  </p:sldIdLst>
  <p:sldSz cx="12192000" cy="6858000"/>
  <p:notesSz cx="6858000" cy="9144000"/>
  <p:embeddedFontLst>
    <p:embeddedFont>
      <p:font typeface="Calibri" panose="020F0502020204030204" pitchFamily="34" charset="0"/>
      <p:regular r:id="rId12"/>
      <p:bold r:id="rId13"/>
      <p:italic r:id="rId14"/>
      <p:boldItalic r:id="rId15"/>
    </p:embeddedFont>
    <p:embeddedFont>
      <p:font typeface="Century Gothic" panose="020B0502020202020204" pitchFamily="34" charset="0"/>
      <p:regular r:id="rId16"/>
      <p:bold r:id="rId17"/>
      <p:italic r:id="rId18"/>
      <p:boldItalic r:id="rId19"/>
    </p:embeddedFont>
    <p:embeddedFont>
      <p:font typeface="georgia" panose="02040502050405020303" pitchFamily="18" charset="0"/>
      <p:regular r:id="rId20"/>
      <p:bold r:id="rId21"/>
      <p:italic r:id="rId22"/>
      <p:boldItalic r:id="rId23"/>
    </p:embeddedFont>
    <p:embeddedFont>
      <p:font typeface="Open Sans" panose="020B0606030504020204" pitchFamily="34" charset="0"/>
      <p:regular r:id="rId24"/>
      <p:bold r:id="rId25"/>
      <p:italic r:id="rId26"/>
      <p:boldItalic r:id="rId27"/>
    </p:embeddedFont>
    <p:embeddedFont>
      <p:font typeface="Wingdings 3" panose="05040102010807070707" pitchFamily="18" charset="2"/>
      <p:regular r:id="rId2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font" Target="fonts/font8.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viewProps" Target="viewProps.xml"/></Relationships>
</file>

<file path=ppt/media/image1.jpeg>
</file>

<file path=ppt/media/image10.png>
</file>

<file path=ppt/media/image11.png>
</file>

<file path=ppt/media/image12.jp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3" name="Google Shape;93;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6" name="Google Shape;12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2" name="Google Shape;13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31867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227750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c069901463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c069901463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70952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bf344725dc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bf344725d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87274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7093289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72047841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2970660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00777083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40608033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578314092"/>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217032431"/>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529166553"/>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845050248"/>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9771440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9677695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067309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6589015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975819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8985032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8754564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39950997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0768670"/>
      </p:ext>
    </p:extLst>
  </p:cSld>
  <p:clrMap bg1="dk1" tx1="lt1" bg2="dk2" tx2="lt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 id="2147483759" r:id="rId12"/>
    <p:sldLayoutId id="2147483760" r:id="rId13"/>
    <p:sldLayoutId id="2147483761" r:id="rId14"/>
    <p:sldLayoutId id="2147483762" r:id="rId15"/>
    <p:sldLayoutId id="2147483763" r:id="rId16"/>
    <p:sldLayoutId id="2147483764"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hyperlink" Target="https://www.tosolini.info/category/web/javascript/" TargetMode="External"/><Relationship Id="rId5" Type="http://schemas.openxmlformats.org/officeDocument/2006/relationships/image" Target="../media/image9.png"/><Relationship Id="rId4" Type="http://schemas.openxmlformats.org/officeDocument/2006/relationships/hyperlink" Target="https://commons.wikimedia.org/wiki/File:Javascript.png"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hyperlink" Target="http://myedmondsnews.com/2018/04/live-in-edmonds-what-do-you-call-yourself/question-mark-1019820_1280/" TargetMode="External"/><Relationship Id="rId2" Type="http://schemas.openxmlformats.org/officeDocument/2006/relationships/image" Target="../media/image12.jpg"/><Relationship Id="rId1" Type="http://schemas.openxmlformats.org/officeDocument/2006/relationships/slideLayout" Target="../slideLayouts/slideLayout8.xml"/><Relationship Id="rId6" Type="http://schemas.openxmlformats.org/officeDocument/2006/relationships/hyperlink" Target="http://www.pngall.com/question-mark-png" TargetMode="External"/><Relationship Id="rId5" Type="http://schemas.openxmlformats.org/officeDocument/2006/relationships/image" Target="../media/image13.png"/><Relationship Id="rId4" Type="http://schemas.openxmlformats.org/officeDocument/2006/relationships/hyperlink" Target="https://creativecommons.org/licenses/by/3.0/"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1"/>
          <p:cNvSpPr txBox="1">
            <a:spLocks noGrp="1"/>
          </p:cNvSpPr>
          <p:nvPr>
            <p:ph type="ctrTitle"/>
          </p:nvPr>
        </p:nvSpPr>
        <p:spPr>
          <a:prstGeom prst="rect">
            <a:avLst/>
          </a:prstGeom>
          <a:noFill/>
          <a:ln>
            <a:noFill/>
          </a:ln>
        </p:spPr>
        <p:txBody>
          <a:bodyPr spcFirstLastPara="1" wrap="square" lIns="91425" tIns="45700" rIns="91425" bIns="45700" anchor="ctr" anchorCtr="0">
            <a:normAutofit/>
          </a:bodyPr>
          <a:lstStyle/>
          <a:p>
            <a:pPr marL="0" lvl="0" indent="0" algn="ctr" rtl="0">
              <a:lnSpc>
                <a:spcPct val="83000"/>
              </a:lnSpc>
              <a:spcBef>
                <a:spcPts val="0"/>
              </a:spcBef>
              <a:spcAft>
                <a:spcPts val="0"/>
              </a:spcAft>
              <a:buClr>
                <a:srgbClr val="262626"/>
              </a:buClr>
              <a:buSzPts val="4800"/>
              <a:buFont typeface="Century Gothic"/>
              <a:buNone/>
            </a:pPr>
            <a:r>
              <a:rPr lang="en-US" sz="7000" dirty="0"/>
              <a:t>FAMILY TREE</a:t>
            </a:r>
            <a:endParaRPr sz="7000" dirty="0"/>
          </a:p>
        </p:txBody>
      </p:sp>
      <p:sp>
        <p:nvSpPr>
          <p:cNvPr id="96" name="Google Shape;96;p11"/>
          <p:cNvSpPr txBox="1">
            <a:spLocks noGrp="1"/>
          </p:cNvSpPr>
          <p:nvPr>
            <p:ph type="subTitle" idx="1"/>
          </p:nvPr>
        </p:nvSpPr>
        <p:spPr>
          <a:xfrm>
            <a:off x="1709475" y="4379992"/>
            <a:ext cx="8936700" cy="759300"/>
          </a:xfrm>
          <a:prstGeom prst="rect">
            <a:avLst/>
          </a:prstGeom>
          <a:noFill/>
          <a:ln>
            <a:noFill/>
          </a:ln>
        </p:spPr>
        <p:txBody>
          <a:bodyPr spcFirstLastPara="1" wrap="square" lIns="91425" tIns="45700" rIns="91425" bIns="45700" anchor="t" anchorCtr="0">
            <a:noAutofit/>
          </a:bodyPr>
          <a:lstStyle/>
          <a:p>
            <a:pPr algn="ctr">
              <a:lnSpc>
                <a:spcPct val="110000"/>
              </a:lnSpc>
              <a:spcBef>
                <a:spcPts val="0"/>
              </a:spcBef>
              <a:buSzPts val="1800"/>
            </a:pPr>
            <a:r>
              <a:rPr lang="en-US" sz="2500" b="1" dirty="0"/>
              <a:t>-</a:t>
            </a:r>
            <a:r>
              <a:rPr lang="en-US" sz="2400" b="0" i="0" dirty="0">
                <a:solidFill>
                  <a:schemeClr val="tx1"/>
                </a:solidFill>
                <a:effectLst/>
                <a:latin typeface="georgia" panose="02040502050405020303" pitchFamily="18" charset="0"/>
              </a:rPr>
              <a:t>Nothing is too great for us to tackle together</a:t>
            </a:r>
          </a:p>
          <a:p>
            <a:pPr marL="0" lvl="0" indent="0" algn="ctr" rtl="0">
              <a:lnSpc>
                <a:spcPct val="110000"/>
              </a:lnSpc>
              <a:spcBef>
                <a:spcPts val="0"/>
              </a:spcBef>
              <a:spcAft>
                <a:spcPts val="0"/>
              </a:spcAft>
              <a:buSzPts val="1800"/>
              <a:buNone/>
            </a:pPr>
            <a:endParaRPr sz="2500"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8" name="Google Shape;116;p14">
            <a:extLst>
              <a:ext uri="{FF2B5EF4-FFF2-40B4-BE49-F238E27FC236}">
                <a16:creationId xmlns:a16="http://schemas.microsoft.com/office/drawing/2014/main" id="{6F7C290C-7AAB-46FE-99D1-A19CA8903D58}"/>
              </a:ext>
            </a:extLst>
          </p:cNvPr>
          <p:cNvSpPr txBox="1">
            <a:spLocks noGrp="1"/>
          </p:cNvSpPr>
          <p:nvPr>
            <p:ph type="title"/>
          </p:nvPr>
        </p:nvSpPr>
        <p:spPr>
          <a:xfrm>
            <a:off x="9199983" y="958067"/>
            <a:ext cx="2496685" cy="164592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sz="4000" b="1" dirty="0">
                <a:solidFill>
                  <a:schemeClr val="tx1"/>
                </a:solidFill>
              </a:rPr>
              <a:t>Abstract</a:t>
            </a:r>
            <a:endParaRPr sz="4000" b="1" dirty="0">
              <a:solidFill>
                <a:schemeClr val="tx1"/>
              </a:solidFill>
            </a:endParaRPr>
          </a:p>
        </p:txBody>
      </p:sp>
      <p:sp>
        <p:nvSpPr>
          <p:cNvPr id="9" name="TextBox 8">
            <a:extLst>
              <a:ext uri="{FF2B5EF4-FFF2-40B4-BE49-F238E27FC236}">
                <a16:creationId xmlns:a16="http://schemas.microsoft.com/office/drawing/2014/main" id="{8021F9F1-B5A2-4180-8409-928ED7888E50}"/>
              </a:ext>
            </a:extLst>
          </p:cNvPr>
          <p:cNvSpPr txBox="1"/>
          <p:nvPr/>
        </p:nvSpPr>
        <p:spPr>
          <a:xfrm>
            <a:off x="373224" y="289249"/>
            <a:ext cx="7940352" cy="4708981"/>
          </a:xfrm>
          <a:prstGeom prst="rect">
            <a:avLst/>
          </a:prstGeom>
          <a:noFill/>
        </p:spPr>
        <p:txBody>
          <a:bodyPr wrap="square" rtlCol="0">
            <a:spAutoFit/>
          </a:bodyPr>
          <a:lstStyle/>
          <a:p>
            <a:endParaRPr lang="en-US" sz="2000" b="1" i="0" dirty="0">
              <a:effectLst/>
              <a:latin typeface="Open Sans" panose="020B0606030504020204" pitchFamily="34" charset="0"/>
            </a:endParaRPr>
          </a:p>
          <a:p>
            <a:r>
              <a:rPr lang="en-US" sz="2000" b="1" i="0" dirty="0">
                <a:effectLst/>
                <a:latin typeface="Open Sans" panose="020B0606030504020204" pitchFamily="34" charset="0"/>
              </a:rPr>
              <a:t>WHAT IS A FAMILY TREE?</a:t>
            </a:r>
          </a:p>
          <a:p>
            <a:endParaRPr lang="en-US" sz="2000" b="1" i="0" dirty="0">
              <a:effectLst/>
              <a:latin typeface="Open Sans" panose="020B0606030504020204" pitchFamily="34" charset="0"/>
            </a:endParaRPr>
          </a:p>
          <a:p>
            <a:r>
              <a:rPr lang="en-US" sz="2000" b="0" i="0" dirty="0">
                <a:effectLst/>
                <a:latin typeface="Open Sans" panose="020B0606030504020204" pitchFamily="34" charset="0"/>
              </a:rPr>
              <a:t>Taken literally, it's a record of your lineage, showing the members of your family throughout recent, and even distant, history. </a:t>
            </a:r>
          </a:p>
          <a:p>
            <a:endParaRPr lang="en-US" sz="2000" b="0" i="0" dirty="0">
              <a:effectLst/>
              <a:latin typeface="Open Sans" panose="020B0606030504020204" pitchFamily="34" charset="0"/>
            </a:endParaRPr>
          </a:p>
          <a:p>
            <a:r>
              <a:rPr lang="en-US" sz="2000" b="0" i="0" dirty="0">
                <a:effectLst/>
                <a:latin typeface="Open Sans" panose="020B0606030504020204" pitchFamily="34" charset="0"/>
              </a:rPr>
              <a:t> The purpose of this  to tell us who our family is, how it has grown, and where you originally came from. Establishing lineage can sometimes impact inheritance, which can be fractured or changed by war, disaster, disease, immigration and other life events. </a:t>
            </a:r>
            <a:r>
              <a:rPr lang="en-US" sz="2000" b="0" i="0" dirty="0">
                <a:solidFill>
                  <a:srgbClr val="333333"/>
                </a:solidFill>
                <a:effectLst/>
                <a:latin typeface="Open Sans" panose="020B0606030504020204" pitchFamily="34" charset="0"/>
              </a:rPr>
              <a:t> </a:t>
            </a:r>
            <a:r>
              <a:rPr lang="en-US" sz="2000" b="0" i="0" dirty="0">
                <a:effectLst/>
                <a:latin typeface="Open Sans" panose="020B0606030504020204" pitchFamily="34" charset="0"/>
              </a:rPr>
              <a:t>Family trees also help medical professionals answer questions. </a:t>
            </a:r>
            <a:endParaRPr lang="en-US" sz="2000" dirty="0">
              <a:latin typeface="Open Sans" panose="020B0606030504020204" pitchFamily="34" charset="0"/>
            </a:endParaRPr>
          </a:p>
          <a:p>
            <a:endParaRPr lang="en-US" sz="2000" dirty="0">
              <a:latin typeface="Open Sans" panose="020B0606030504020204" pitchFamily="34" charset="0"/>
            </a:endParaRPr>
          </a:p>
          <a:p>
            <a:endParaRPr lang="en-US" sz="2000" dirty="0">
              <a:latin typeface="Open Sans" panose="020B0606030504020204" pitchFamily="34" charset="0"/>
            </a:endParaRPr>
          </a:p>
          <a:p>
            <a:endParaRPr lang="en-US" sz="2000" dirty="0">
              <a:latin typeface="Open Sans" panose="020B0606030504020204" pitchFamily="34" charset="0"/>
            </a:endParaRPr>
          </a:p>
        </p:txBody>
      </p:sp>
      <p:pic>
        <p:nvPicPr>
          <p:cNvPr id="6" name="Picture 5">
            <a:extLst>
              <a:ext uri="{FF2B5EF4-FFF2-40B4-BE49-F238E27FC236}">
                <a16:creationId xmlns:a16="http://schemas.microsoft.com/office/drawing/2014/main" id="{B0246EF3-C733-4920-899E-6E02D36356C9}"/>
              </a:ext>
            </a:extLst>
          </p:cNvPr>
          <p:cNvPicPr>
            <a:picLocks noChangeAspect="1"/>
          </p:cNvPicPr>
          <p:nvPr/>
        </p:nvPicPr>
        <p:blipFill>
          <a:blip r:embed="rId3"/>
          <a:stretch>
            <a:fillRect/>
          </a:stretch>
        </p:blipFill>
        <p:spPr>
          <a:xfrm>
            <a:off x="496777" y="4142763"/>
            <a:ext cx="4149868" cy="2715237"/>
          </a:xfrm>
          <a:prstGeom prst="rect">
            <a:avLst/>
          </a:prstGeom>
        </p:spPr>
      </p:pic>
      <p:pic>
        <p:nvPicPr>
          <p:cNvPr id="13" name="Picture 12">
            <a:extLst>
              <a:ext uri="{FF2B5EF4-FFF2-40B4-BE49-F238E27FC236}">
                <a16:creationId xmlns:a16="http://schemas.microsoft.com/office/drawing/2014/main" id="{A8EBE511-B01A-4B96-AC12-0EF09D3F5EC5}"/>
              </a:ext>
            </a:extLst>
          </p:cNvPr>
          <p:cNvPicPr>
            <a:picLocks noChangeAspect="1"/>
          </p:cNvPicPr>
          <p:nvPr/>
        </p:nvPicPr>
        <p:blipFill>
          <a:blip r:embed="rId4"/>
          <a:stretch>
            <a:fillRect/>
          </a:stretch>
        </p:blipFill>
        <p:spPr>
          <a:xfrm>
            <a:off x="8313576" y="2742726"/>
            <a:ext cx="3462603" cy="384935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8" name="Title 2">
            <a:extLst>
              <a:ext uri="{FF2B5EF4-FFF2-40B4-BE49-F238E27FC236}">
                <a16:creationId xmlns:a16="http://schemas.microsoft.com/office/drawing/2014/main" id="{E74BEA1A-77E1-4FCE-8236-8A921D7FAEFF}"/>
              </a:ext>
            </a:extLst>
          </p:cNvPr>
          <p:cNvSpPr>
            <a:spLocks noGrp="1"/>
          </p:cNvSpPr>
          <p:nvPr>
            <p:ph type="title"/>
          </p:nvPr>
        </p:nvSpPr>
        <p:spPr>
          <a:xfrm>
            <a:off x="8477250" y="603504"/>
            <a:ext cx="3144774" cy="1645920"/>
          </a:xfrm>
        </p:spPr>
        <p:txBody>
          <a:bodyPr/>
          <a:lstStyle/>
          <a:p>
            <a:r>
              <a:rPr lang="en-US" sz="4000" b="1" dirty="0">
                <a:solidFill>
                  <a:schemeClr val="tx1"/>
                </a:solidFill>
              </a:rPr>
              <a:t>      FEATURES</a:t>
            </a:r>
            <a:endParaRPr lang="en-IN" sz="4000" b="1" dirty="0">
              <a:solidFill>
                <a:schemeClr val="tx1"/>
              </a:solidFill>
            </a:endParaRPr>
          </a:p>
        </p:txBody>
      </p:sp>
      <p:sp>
        <p:nvSpPr>
          <p:cNvPr id="9" name="TextBox 8">
            <a:extLst>
              <a:ext uri="{FF2B5EF4-FFF2-40B4-BE49-F238E27FC236}">
                <a16:creationId xmlns:a16="http://schemas.microsoft.com/office/drawing/2014/main" id="{D7470AE2-6D7A-40F4-8DFE-A08758175F8A}"/>
              </a:ext>
            </a:extLst>
          </p:cNvPr>
          <p:cNvSpPr txBox="1"/>
          <p:nvPr/>
        </p:nvSpPr>
        <p:spPr>
          <a:xfrm>
            <a:off x="681135" y="690465"/>
            <a:ext cx="7137918" cy="4878259"/>
          </a:xfrm>
          <a:prstGeom prst="rect">
            <a:avLst/>
          </a:prstGeom>
          <a:noFill/>
        </p:spPr>
        <p:txBody>
          <a:bodyPr wrap="square" rtlCol="0">
            <a:spAutoFit/>
          </a:bodyPr>
          <a:lstStyle/>
          <a:p>
            <a:pPr marL="285750" indent="-285750">
              <a:lnSpc>
                <a:spcPct val="107000"/>
              </a:lnSpc>
              <a:spcAft>
                <a:spcPts val="800"/>
              </a:spcAft>
              <a:buFont typeface="Arial" panose="020B0604020202020204" pitchFamily="34" charset="0"/>
              <a:buChar char="•"/>
            </a:pPr>
            <a:r>
              <a:rPr lang="en-US" sz="2800" dirty="0">
                <a:effectLst/>
                <a:latin typeface="Calibri" panose="020F0502020204030204" pitchFamily="34" charset="0"/>
                <a:ea typeface="Calibri" panose="020F0502020204030204" pitchFamily="34" charset="0"/>
                <a:cs typeface="Times New Roman" panose="02020603050405020304" pitchFamily="18" charset="0"/>
              </a:rPr>
              <a:t>Establish relationships</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r>
              <a:rPr lang="en-US" sz="2800" dirty="0">
                <a:effectLst/>
                <a:latin typeface="Calibri" panose="020F0502020204030204" pitchFamily="34" charset="0"/>
                <a:ea typeface="Calibri" panose="020F0502020204030204" pitchFamily="34" charset="0"/>
                <a:cs typeface="Times New Roman" panose="02020603050405020304" pitchFamily="18" charset="0"/>
              </a:rPr>
              <a:t>Specify genders in relationship</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r>
              <a:rPr lang="en-US" sz="2800" dirty="0">
                <a:effectLst/>
                <a:latin typeface="Calibri" panose="020F0502020204030204" pitchFamily="34" charset="0"/>
                <a:ea typeface="Calibri" panose="020F0502020204030204" pitchFamily="34" charset="0"/>
                <a:cs typeface="Times New Roman" panose="02020603050405020304" pitchFamily="18" charset="0"/>
              </a:rPr>
              <a:t>Display personal details</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r>
              <a:rPr lang="en-US" sz="2800" dirty="0">
                <a:effectLst/>
                <a:latin typeface="Calibri" panose="020F0502020204030204" pitchFamily="34" charset="0"/>
                <a:ea typeface="Calibri" panose="020F0502020204030204" pitchFamily="34" charset="0"/>
                <a:cs typeface="Times New Roman" panose="02020603050405020304" pitchFamily="18" charset="0"/>
              </a:rPr>
              <a:t>Edit relationships</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r>
              <a:rPr lang="en-US" sz="2800" dirty="0">
                <a:effectLst/>
                <a:latin typeface="Calibri" panose="020F0502020204030204" pitchFamily="34" charset="0"/>
                <a:ea typeface="Calibri" panose="020F0502020204030204" pitchFamily="34" charset="0"/>
                <a:cs typeface="Times New Roman" panose="02020603050405020304" pitchFamily="18" charset="0"/>
              </a:rPr>
              <a:t>Privacy options</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r>
              <a:rPr lang="en-US" sz="2800" dirty="0">
                <a:effectLst/>
                <a:latin typeface="Calibri" panose="020F0502020204030204" pitchFamily="34" charset="0"/>
                <a:ea typeface="Calibri" panose="020F0502020204030204" pitchFamily="34" charset="0"/>
                <a:cs typeface="Times New Roman" panose="02020603050405020304" pitchFamily="18" charset="0"/>
              </a:rPr>
              <a:t>Search people by name</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r>
              <a:rPr lang="en-US" sz="2800" dirty="0">
                <a:effectLst/>
                <a:latin typeface="Calibri" panose="020F0502020204030204" pitchFamily="34" charset="0"/>
                <a:ea typeface="Calibri" panose="020F0502020204030204" pitchFamily="34" charset="0"/>
                <a:cs typeface="Times New Roman" panose="02020603050405020304" pitchFamily="18" charset="0"/>
              </a:rPr>
              <a:t>Printing </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r>
              <a:rPr lang="en-US" sz="2800" dirty="0">
                <a:effectLst/>
                <a:latin typeface="Calibri" panose="020F0502020204030204" pitchFamily="34" charset="0"/>
                <a:ea typeface="Calibri" panose="020F0502020204030204" pitchFamily="34" charset="0"/>
                <a:cs typeface="Times New Roman" panose="02020603050405020304" pitchFamily="18" charset="0"/>
              </a:rPr>
              <a:t>Import, Exports to CSV, GEDCOM format</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7903441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4" name="Title 2">
            <a:extLst>
              <a:ext uri="{FF2B5EF4-FFF2-40B4-BE49-F238E27FC236}">
                <a16:creationId xmlns:a16="http://schemas.microsoft.com/office/drawing/2014/main" id="{0714DB2A-C0BF-4D54-A43A-A5015F150B8A}"/>
              </a:ext>
            </a:extLst>
          </p:cNvPr>
          <p:cNvSpPr txBox="1">
            <a:spLocks/>
          </p:cNvSpPr>
          <p:nvPr/>
        </p:nvSpPr>
        <p:spPr>
          <a:xfrm>
            <a:off x="520213" y="569167"/>
            <a:ext cx="3700334" cy="784517"/>
          </a:xfrm>
          <a:prstGeom prst="rect">
            <a:avLst/>
          </a:prstGeom>
        </p:spPr>
        <p:txBody>
          <a:bodyPr vert="horz" lIns="91440" tIns="45720" rIns="91440" bIns="45720" rtlCol="0" anchor="b">
            <a:noAutofit/>
          </a:bodyPr>
          <a:lstStyle>
            <a:lvl1pPr algn="l" defTabSz="457200" rtl="0" eaLnBrk="1" latinLnBrk="0" hangingPunct="1">
              <a:spcBef>
                <a:spcPct val="0"/>
              </a:spcBef>
              <a:buNone/>
              <a:defRPr sz="24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a:solidFill>
                  <a:schemeClr val="tx1"/>
                </a:solidFill>
              </a:rPr>
              <a:t>TECHNOLOGIES</a:t>
            </a:r>
            <a:endParaRPr lang="en-IN" b="1" dirty="0">
              <a:solidFill>
                <a:schemeClr val="tx1"/>
              </a:solidFill>
            </a:endParaRPr>
          </a:p>
        </p:txBody>
      </p:sp>
      <p:sp>
        <p:nvSpPr>
          <p:cNvPr id="10" name="Title 2">
            <a:extLst>
              <a:ext uri="{FF2B5EF4-FFF2-40B4-BE49-F238E27FC236}">
                <a16:creationId xmlns:a16="http://schemas.microsoft.com/office/drawing/2014/main" id="{68380171-74E6-4106-9FC2-A47D5BBF3F8B}"/>
              </a:ext>
            </a:extLst>
          </p:cNvPr>
          <p:cNvSpPr>
            <a:spLocks noGrp="1"/>
          </p:cNvSpPr>
          <p:nvPr>
            <p:ph type="title"/>
          </p:nvPr>
        </p:nvSpPr>
        <p:spPr>
          <a:xfrm>
            <a:off x="520213" y="569167"/>
            <a:ext cx="3700334" cy="784517"/>
          </a:xfrm>
        </p:spPr>
        <p:txBody>
          <a:bodyPr/>
          <a:lstStyle/>
          <a:p>
            <a:r>
              <a:rPr lang="en-US" b="1" dirty="0">
                <a:solidFill>
                  <a:schemeClr val="tx1"/>
                </a:solidFill>
              </a:rPr>
              <a:t>TECHNOLOGIES</a:t>
            </a:r>
            <a:endParaRPr lang="en-IN" b="1" dirty="0">
              <a:solidFill>
                <a:schemeClr val="tx1"/>
              </a:solidFill>
            </a:endParaRPr>
          </a:p>
        </p:txBody>
      </p:sp>
      <p:sp>
        <p:nvSpPr>
          <p:cNvPr id="11" name="TextBox 10">
            <a:extLst>
              <a:ext uri="{FF2B5EF4-FFF2-40B4-BE49-F238E27FC236}">
                <a16:creationId xmlns:a16="http://schemas.microsoft.com/office/drawing/2014/main" id="{C3A503AE-CBC5-4494-BD85-46DA7D1AD5CA}"/>
              </a:ext>
            </a:extLst>
          </p:cNvPr>
          <p:cNvSpPr txBox="1"/>
          <p:nvPr/>
        </p:nvSpPr>
        <p:spPr>
          <a:xfrm>
            <a:off x="1256523" y="-992031"/>
            <a:ext cx="6260841" cy="2940549"/>
          </a:xfrm>
          <a:prstGeom prst="rect">
            <a:avLst/>
          </a:prstGeom>
          <a:noFill/>
        </p:spPr>
        <p:txBody>
          <a:bodyPr wrap="square" rtlCol="0">
            <a:spAutoFit/>
          </a:bodyPr>
          <a:lstStyle/>
          <a:p>
            <a:pPr marL="342900" indent="-342900">
              <a:lnSpc>
                <a:spcPct val="107000"/>
              </a:lnSpc>
              <a:spcAft>
                <a:spcPts val="800"/>
              </a:spcAft>
              <a:buFont typeface="Arial" panose="020B0604020202020204" pitchFamily="34" charset="0"/>
              <a:buChar char="•"/>
            </a:pPr>
            <a:r>
              <a:rPr lang="en-US" sz="2500" dirty="0">
                <a:effectLst/>
                <a:latin typeface="Calibri" panose="020F0502020204030204" pitchFamily="34" charset="0"/>
                <a:ea typeface="Calibri" panose="020F0502020204030204" pitchFamily="34" charset="0"/>
                <a:cs typeface="Times New Roman" panose="02020603050405020304" pitchFamily="18" charset="0"/>
              </a:rPr>
              <a:t>Electron </a:t>
            </a:r>
            <a:endParaRPr lang="en-IN" sz="25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Font typeface="Arial" panose="020B0604020202020204" pitchFamily="34" charset="0"/>
              <a:buChar char="•"/>
            </a:pPr>
            <a:r>
              <a:rPr lang="en-US" sz="2500" dirty="0">
                <a:effectLst/>
                <a:latin typeface="Calibri" panose="020F0502020204030204" pitchFamily="34" charset="0"/>
                <a:ea typeface="Calibri" panose="020F0502020204030204" pitchFamily="34" charset="0"/>
                <a:cs typeface="Times New Roman" panose="02020603050405020304" pitchFamily="18" charset="0"/>
              </a:rPr>
              <a:t>Node </a:t>
            </a:r>
          </a:p>
          <a:p>
            <a:pPr marL="342900" indent="-342900">
              <a:lnSpc>
                <a:spcPct val="107000"/>
              </a:lnSpc>
              <a:spcAft>
                <a:spcPts val="800"/>
              </a:spcAft>
              <a:buFont typeface="Arial" panose="020B0604020202020204" pitchFamily="34" charset="0"/>
              <a:buChar char="•"/>
            </a:pPr>
            <a:r>
              <a:rPr lang="en-US" sz="2500" dirty="0">
                <a:effectLst/>
                <a:latin typeface="Calibri" panose="020F0502020204030204" pitchFamily="34" charset="0"/>
                <a:ea typeface="Calibri" panose="020F0502020204030204" pitchFamily="34" charset="0"/>
                <a:cs typeface="Times New Roman" panose="02020603050405020304" pitchFamily="18" charset="0"/>
              </a:rPr>
              <a:t> JS</a:t>
            </a:r>
            <a:endParaRPr lang="en-IN" sz="25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Font typeface="Arial" panose="020B0604020202020204" pitchFamily="34" charset="0"/>
              <a:buChar char="•"/>
            </a:pPr>
            <a:r>
              <a:rPr lang="en-US" sz="2500" dirty="0">
                <a:effectLst/>
                <a:latin typeface="Calibri" panose="020F0502020204030204" pitchFamily="34" charset="0"/>
                <a:ea typeface="Calibri" panose="020F0502020204030204" pitchFamily="34" charset="0"/>
                <a:cs typeface="Times New Roman" panose="02020603050405020304" pitchFamily="18" charset="0"/>
              </a:rPr>
              <a:t>HTML </a:t>
            </a:r>
          </a:p>
          <a:p>
            <a:pPr marL="342900" indent="-342900">
              <a:lnSpc>
                <a:spcPct val="107000"/>
              </a:lnSpc>
              <a:spcAft>
                <a:spcPts val="800"/>
              </a:spcAft>
              <a:buFont typeface="Arial" panose="020B0604020202020204" pitchFamily="34" charset="0"/>
              <a:buChar char="•"/>
            </a:pPr>
            <a:r>
              <a:rPr lang="en-US" sz="2500" dirty="0">
                <a:latin typeface="Calibri" panose="020F0502020204030204" pitchFamily="34" charset="0"/>
                <a:ea typeface="Calibri" panose="020F0502020204030204" pitchFamily="34" charset="0"/>
                <a:cs typeface="Times New Roman" panose="02020603050405020304" pitchFamily="18" charset="0"/>
              </a:rPr>
              <a:t>CSS , Bootstrap</a:t>
            </a:r>
            <a:endParaRPr lang="en-IN" sz="25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3" name="Picture 2">
            <a:extLst>
              <a:ext uri="{FF2B5EF4-FFF2-40B4-BE49-F238E27FC236}">
                <a16:creationId xmlns:a16="http://schemas.microsoft.com/office/drawing/2014/main" id="{142F3900-5984-4979-A215-3EEC04F1F698}"/>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4640814" y="299127"/>
            <a:ext cx="2236042" cy="1908245"/>
          </a:xfrm>
          <a:prstGeom prst="rect">
            <a:avLst/>
          </a:prstGeom>
        </p:spPr>
      </p:pic>
      <p:pic>
        <p:nvPicPr>
          <p:cNvPr id="7" name="Picture 6">
            <a:extLst>
              <a:ext uri="{FF2B5EF4-FFF2-40B4-BE49-F238E27FC236}">
                <a16:creationId xmlns:a16="http://schemas.microsoft.com/office/drawing/2014/main" id="{DC5488E5-BC1D-43B2-A381-5F62FAA529BE}"/>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1256523" y="3674593"/>
            <a:ext cx="5741632" cy="2870816"/>
          </a:xfrm>
          <a:prstGeom prst="rect">
            <a:avLst/>
          </a:prstGeom>
        </p:spPr>
      </p:pic>
      <p:pic>
        <p:nvPicPr>
          <p:cNvPr id="15" name="Picture 14">
            <a:extLst>
              <a:ext uri="{FF2B5EF4-FFF2-40B4-BE49-F238E27FC236}">
                <a16:creationId xmlns:a16="http://schemas.microsoft.com/office/drawing/2014/main" id="{D10BF1A3-8A63-4F9F-A99F-57E684964716}"/>
              </a:ext>
            </a:extLst>
          </p:cNvPr>
          <p:cNvPicPr>
            <a:picLocks noChangeAspect="1"/>
          </p:cNvPicPr>
          <p:nvPr/>
        </p:nvPicPr>
        <p:blipFill>
          <a:blip r:embed="rId7"/>
          <a:stretch>
            <a:fillRect/>
          </a:stretch>
        </p:blipFill>
        <p:spPr>
          <a:xfrm>
            <a:off x="7223703" y="2215847"/>
            <a:ext cx="4605778" cy="2794692"/>
          </a:xfrm>
          <a:prstGeom prst="rect">
            <a:avLst/>
          </a:prstGeom>
        </p:spPr>
      </p:pic>
    </p:spTree>
    <p:extLst>
      <p:ext uri="{BB962C8B-B14F-4D97-AF65-F5344CB8AC3E}">
        <p14:creationId xmlns:p14="http://schemas.microsoft.com/office/powerpoint/2010/main" val="32752214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5"/>
          <p:cNvSpPr txBox="1">
            <a:spLocks noGrp="1"/>
          </p:cNvSpPr>
          <p:nvPr>
            <p:ph type="title"/>
          </p:nvPr>
        </p:nvSpPr>
        <p:spPr>
          <a:xfrm>
            <a:off x="8929396" y="794657"/>
            <a:ext cx="3081780" cy="14478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sz="2800" b="1" dirty="0"/>
              <a:t>FLOW CHART</a:t>
            </a:r>
            <a:endParaRPr sz="2800" b="1" dirty="0"/>
          </a:p>
        </p:txBody>
      </p:sp>
      <p:sp>
        <p:nvSpPr>
          <p:cNvPr id="3" name="Text Placeholder 2">
            <a:extLst>
              <a:ext uri="{FF2B5EF4-FFF2-40B4-BE49-F238E27FC236}">
                <a16:creationId xmlns:a16="http://schemas.microsoft.com/office/drawing/2014/main" id="{CA0F87F2-D8EA-4D10-A273-9AFD6C5D2EBA}"/>
              </a:ext>
            </a:extLst>
          </p:cNvPr>
          <p:cNvSpPr>
            <a:spLocks noGrp="1"/>
          </p:cNvSpPr>
          <p:nvPr>
            <p:ph type="body" sz="half" idx="2"/>
          </p:nvPr>
        </p:nvSpPr>
        <p:spPr>
          <a:xfrm>
            <a:off x="1154953" y="727788"/>
            <a:ext cx="7018663" cy="5297091"/>
          </a:xfrm>
        </p:spPr>
        <p:txBody>
          <a:bodyPr/>
          <a:lstStyle/>
          <a:p>
            <a:r>
              <a:rPr lang="en-IN" dirty="0"/>
              <a:t>https://drive.google.com/file/d/13n9cpeBTciX37szRQ87qlkEqfXqLornj/view?usp=sharing</a:t>
            </a:r>
          </a:p>
        </p:txBody>
      </p:sp>
      <p:pic>
        <p:nvPicPr>
          <p:cNvPr id="4" name="Picture 3">
            <a:extLst>
              <a:ext uri="{FF2B5EF4-FFF2-40B4-BE49-F238E27FC236}">
                <a16:creationId xmlns:a16="http://schemas.microsoft.com/office/drawing/2014/main" id="{F1840D2D-1F36-49C1-A8DE-D5A9EFEBB216}"/>
              </a:ext>
            </a:extLst>
          </p:cNvPr>
          <p:cNvPicPr>
            <a:picLocks noChangeAspect="1"/>
          </p:cNvPicPr>
          <p:nvPr/>
        </p:nvPicPr>
        <p:blipFill>
          <a:blip r:embed="rId3"/>
          <a:stretch>
            <a:fillRect/>
          </a:stretch>
        </p:blipFill>
        <p:spPr>
          <a:xfrm>
            <a:off x="513184" y="345233"/>
            <a:ext cx="8096927" cy="6201125"/>
          </a:xfrm>
          <a:prstGeom prst="rect">
            <a:avLst/>
          </a:prstGeom>
        </p:spPr>
      </p:pic>
    </p:spTree>
    <p:extLst>
      <p:ext uri="{BB962C8B-B14F-4D97-AF65-F5344CB8AC3E}">
        <p14:creationId xmlns:p14="http://schemas.microsoft.com/office/powerpoint/2010/main" val="34965432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60B64-32AC-424A-9903-4B77DC7415F9}"/>
              </a:ext>
            </a:extLst>
          </p:cNvPr>
          <p:cNvSpPr>
            <a:spLocks noGrp="1"/>
          </p:cNvSpPr>
          <p:nvPr>
            <p:ph type="title"/>
          </p:nvPr>
        </p:nvSpPr>
        <p:spPr>
          <a:xfrm>
            <a:off x="961054" y="1582420"/>
            <a:ext cx="9386596" cy="1447800"/>
          </a:xfrm>
        </p:spPr>
        <p:txBody>
          <a:bodyPr/>
          <a:lstStyle/>
          <a:p>
            <a:r>
              <a:rPr lang="en-US" sz="4000" b="1" dirty="0"/>
              <a:t>HOW ARE WE VALIDATING?</a:t>
            </a:r>
            <a:endParaRPr lang="en-IN" sz="4000" b="1" dirty="0"/>
          </a:p>
        </p:txBody>
      </p:sp>
      <p:pic>
        <p:nvPicPr>
          <p:cNvPr id="6" name="Picture 5">
            <a:extLst>
              <a:ext uri="{FF2B5EF4-FFF2-40B4-BE49-F238E27FC236}">
                <a16:creationId xmlns:a16="http://schemas.microsoft.com/office/drawing/2014/main" id="{6CF50E89-1D2C-43FA-970F-0A9D6825DF3D}"/>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8372670" y="2872273"/>
            <a:ext cx="3626498" cy="3626498"/>
          </a:xfrm>
          <a:prstGeom prst="rect">
            <a:avLst/>
          </a:prstGeom>
        </p:spPr>
      </p:pic>
      <p:sp>
        <p:nvSpPr>
          <p:cNvPr id="7" name="TextBox 6">
            <a:extLst>
              <a:ext uri="{FF2B5EF4-FFF2-40B4-BE49-F238E27FC236}">
                <a16:creationId xmlns:a16="http://schemas.microsoft.com/office/drawing/2014/main" id="{3E2DBF10-68FA-4345-8E8A-1863CF7D0925}"/>
              </a:ext>
            </a:extLst>
          </p:cNvPr>
          <p:cNvSpPr txBox="1"/>
          <p:nvPr/>
        </p:nvSpPr>
        <p:spPr>
          <a:xfrm>
            <a:off x="2667000" y="6858000"/>
            <a:ext cx="6858000" cy="230832"/>
          </a:xfrm>
          <a:prstGeom prst="rect">
            <a:avLst/>
          </a:prstGeom>
          <a:noFill/>
        </p:spPr>
        <p:txBody>
          <a:bodyPr wrap="square" rtlCol="0">
            <a:spAutoFit/>
          </a:bodyPr>
          <a:lstStyle/>
          <a:p>
            <a:r>
              <a:rPr lang="en-IN" sz="900">
                <a:hlinkClick r:id="rId3" tooltip="http://myedmondsnews.com/2018/04/live-in-edmonds-what-do-you-call-yourself/question-mark-1019820_1280/"/>
              </a:rPr>
              <a:t>This Photo</a:t>
            </a:r>
            <a:r>
              <a:rPr lang="en-IN" sz="900"/>
              <a:t> by Unknown Author is licensed under </a:t>
            </a:r>
            <a:r>
              <a:rPr lang="en-IN" sz="900">
                <a:hlinkClick r:id="rId4" tooltip="https://creativecommons.org/licenses/by/3.0/"/>
              </a:rPr>
              <a:t>CC BY</a:t>
            </a:r>
            <a:endParaRPr lang="en-IN" sz="900"/>
          </a:p>
        </p:txBody>
      </p:sp>
      <p:pic>
        <p:nvPicPr>
          <p:cNvPr id="9" name="Picture 8">
            <a:extLst>
              <a:ext uri="{FF2B5EF4-FFF2-40B4-BE49-F238E27FC236}">
                <a16:creationId xmlns:a16="http://schemas.microsoft.com/office/drawing/2014/main" id="{E3DE8C52-58BD-4E38-8998-40DB76075CED}"/>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7199174" y="2379980"/>
            <a:ext cx="650240" cy="650240"/>
          </a:xfrm>
          <a:prstGeom prst="rect">
            <a:avLst/>
          </a:prstGeom>
        </p:spPr>
      </p:pic>
    </p:spTree>
    <p:extLst>
      <p:ext uri="{BB962C8B-B14F-4D97-AF65-F5344CB8AC3E}">
        <p14:creationId xmlns:p14="http://schemas.microsoft.com/office/powerpoint/2010/main" val="1797294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E487A67-F30A-4D59-B21F-83883E3AA1C9}"/>
              </a:ext>
            </a:extLst>
          </p:cNvPr>
          <p:cNvPicPr>
            <a:picLocks noChangeAspect="1"/>
          </p:cNvPicPr>
          <p:nvPr/>
        </p:nvPicPr>
        <p:blipFill>
          <a:blip r:embed="rId2"/>
          <a:stretch>
            <a:fillRect/>
          </a:stretch>
        </p:blipFill>
        <p:spPr>
          <a:xfrm>
            <a:off x="765110" y="335012"/>
            <a:ext cx="10748866" cy="6187976"/>
          </a:xfrm>
          <a:prstGeom prst="rect">
            <a:avLst/>
          </a:prstGeom>
        </p:spPr>
      </p:pic>
    </p:spTree>
    <p:extLst>
      <p:ext uri="{BB962C8B-B14F-4D97-AF65-F5344CB8AC3E}">
        <p14:creationId xmlns:p14="http://schemas.microsoft.com/office/powerpoint/2010/main" val="42870809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2579E-6D8C-4F59-9E87-B0110C1D56D8}"/>
              </a:ext>
            </a:extLst>
          </p:cNvPr>
          <p:cNvSpPr>
            <a:spLocks noGrp="1"/>
          </p:cNvSpPr>
          <p:nvPr>
            <p:ph type="title"/>
          </p:nvPr>
        </p:nvSpPr>
        <p:spPr>
          <a:xfrm>
            <a:off x="9806474" y="1093236"/>
            <a:ext cx="2034072" cy="614265"/>
          </a:xfrm>
        </p:spPr>
        <p:txBody>
          <a:bodyPr/>
          <a:lstStyle/>
          <a:p>
            <a:r>
              <a:rPr lang="en-US" b="1" dirty="0"/>
              <a:t>DEMO</a:t>
            </a:r>
            <a:endParaRPr lang="en-IN" b="1" dirty="0"/>
          </a:p>
        </p:txBody>
      </p:sp>
      <p:pic>
        <p:nvPicPr>
          <p:cNvPr id="4" name="Picture 3">
            <a:extLst>
              <a:ext uri="{FF2B5EF4-FFF2-40B4-BE49-F238E27FC236}">
                <a16:creationId xmlns:a16="http://schemas.microsoft.com/office/drawing/2014/main" id="{61F88103-40FE-494A-9B4C-2A656911F255}"/>
              </a:ext>
            </a:extLst>
          </p:cNvPr>
          <p:cNvPicPr>
            <a:picLocks noChangeAspect="1"/>
          </p:cNvPicPr>
          <p:nvPr/>
        </p:nvPicPr>
        <p:blipFill>
          <a:blip r:embed="rId2"/>
          <a:stretch>
            <a:fillRect/>
          </a:stretch>
        </p:blipFill>
        <p:spPr>
          <a:xfrm>
            <a:off x="351454" y="212725"/>
            <a:ext cx="11601060" cy="6432550"/>
          </a:xfrm>
          <a:prstGeom prst="rect">
            <a:avLst/>
          </a:prstGeom>
        </p:spPr>
      </p:pic>
    </p:spTree>
    <p:extLst>
      <p:ext uri="{BB962C8B-B14F-4D97-AF65-F5344CB8AC3E}">
        <p14:creationId xmlns:p14="http://schemas.microsoft.com/office/powerpoint/2010/main" val="1751306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4" name="Google Shape;204;p27"/>
          <p:cNvSpPr txBox="1">
            <a:spLocks noGrp="1"/>
          </p:cNvSpPr>
          <p:nvPr>
            <p:ph type="body" sz="half" idx="2"/>
          </p:nvPr>
        </p:nvSpPr>
        <p:spPr>
          <a:xfrm>
            <a:off x="1539551" y="992156"/>
            <a:ext cx="7781731" cy="2982685"/>
          </a:xfrm>
          <a:prstGeom prst="rect">
            <a:avLst/>
          </a:prstGeom>
        </p:spPr>
        <p:txBody>
          <a:bodyPr spcFirstLastPara="1" wrap="square" lIns="91425" tIns="45700" rIns="91425" bIns="45700" anchor="t" anchorCtr="0">
            <a:normAutofit/>
          </a:bodyPr>
          <a:lstStyle/>
          <a:p>
            <a:pPr marL="0" lvl="0" indent="0" algn="ctr" rtl="0">
              <a:spcBef>
                <a:spcPts val="900"/>
              </a:spcBef>
              <a:spcAft>
                <a:spcPts val="0"/>
              </a:spcAft>
              <a:buNone/>
            </a:pPr>
            <a:endParaRPr sz="3500" b="1" dirty="0"/>
          </a:p>
          <a:p>
            <a:pPr marL="0" lvl="0" indent="0" algn="ctr" rtl="0">
              <a:spcBef>
                <a:spcPts val="900"/>
              </a:spcBef>
              <a:spcAft>
                <a:spcPts val="0"/>
              </a:spcAft>
              <a:buNone/>
            </a:pPr>
            <a:endParaRPr sz="3500" b="1" dirty="0"/>
          </a:p>
          <a:p>
            <a:pPr marL="0" lvl="0" indent="0" algn="ctr" rtl="0">
              <a:spcBef>
                <a:spcPts val="900"/>
              </a:spcBef>
              <a:spcAft>
                <a:spcPts val="0"/>
              </a:spcAft>
              <a:buNone/>
            </a:pPr>
            <a:endParaRPr sz="3500" b="1" dirty="0"/>
          </a:p>
          <a:p>
            <a:pPr marL="0" lvl="0" indent="0" algn="ctr" rtl="0">
              <a:spcBef>
                <a:spcPts val="900"/>
              </a:spcBef>
              <a:spcAft>
                <a:spcPts val="0"/>
              </a:spcAft>
              <a:buNone/>
            </a:pPr>
            <a:r>
              <a:rPr lang="en-US" sz="4000" b="1" dirty="0"/>
              <a:t>THANK YOU</a:t>
            </a:r>
            <a:endParaRPr sz="4000" b="1" dirty="0"/>
          </a:p>
        </p:txBody>
      </p:sp>
    </p:spTree>
    <p:extLst>
      <p:ext uri="{BB962C8B-B14F-4D97-AF65-F5344CB8AC3E}">
        <p14:creationId xmlns:p14="http://schemas.microsoft.com/office/powerpoint/2010/main" val="348651984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Template>
  <TotalTime>273</TotalTime>
  <Words>181</Words>
  <Application>Microsoft Office PowerPoint</Application>
  <PresentationFormat>Widescreen</PresentationFormat>
  <Paragraphs>35</Paragraphs>
  <Slides>9</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georgia</vt:lpstr>
      <vt:lpstr>Wingdings 3</vt:lpstr>
      <vt:lpstr>Calibri</vt:lpstr>
      <vt:lpstr>Century Gothic</vt:lpstr>
      <vt:lpstr>Open Sans</vt:lpstr>
      <vt:lpstr>Arial</vt:lpstr>
      <vt:lpstr>Ion</vt:lpstr>
      <vt:lpstr>FAMILY TREE</vt:lpstr>
      <vt:lpstr>Abstract</vt:lpstr>
      <vt:lpstr>      FEATURES</vt:lpstr>
      <vt:lpstr>TECHNOLOGIES</vt:lpstr>
      <vt:lpstr>FLOW CHART</vt:lpstr>
      <vt:lpstr>HOW ARE WE VALIDATING?</vt:lpstr>
      <vt:lpstr>PowerPoint Presentation</vt:lpstr>
      <vt:lpstr>DEMO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FAMILY TREE</dc:title>
  <cp:lastModifiedBy>siri spandana</cp:lastModifiedBy>
  <cp:revision>19</cp:revision>
  <dcterms:modified xsi:type="dcterms:W3CDTF">2021-05-28T13:30:18Z</dcterms:modified>
</cp:coreProperties>
</file>